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"/>
  </p:notesMasterIdLst>
  <p:sldIdLst>
    <p:sldId id="256" r:id="rId5"/>
    <p:sldId id="257" r:id="rId6"/>
  </p:sldIdLst>
  <p:sldSz cx="6858000" cy="9144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72D987-A457-4F30-9C61-35D0E40BC544}" v="1" dt="2023-07-25T11:44:13.3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1680" y="-1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OURRIER, Sabine" userId="9b9af6b4-8435-4d51-af89-6891e422aa41" providerId="ADAL" clId="{A172D987-A457-4F30-9C61-35D0E40BC544}"/>
    <pc:docChg chg="custSel modSld">
      <pc:chgData name="FOURRIER, Sabine" userId="9b9af6b4-8435-4d51-af89-6891e422aa41" providerId="ADAL" clId="{A172D987-A457-4F30-9C61-35D0E40BC544}" dt="2023-07-25T11:44:13.381" v="16"/>
      <pc:docMkLst>
        <pc:docMk/>
      </pc:docMkLst>
      <pc:sldChg chg="modSp mod">
        <pc:chgData name="FOURRIER, Sabine" userId="9b9af6b4-8435-4d51-af89-6891e422aa41" providerId="ADAL" clId="{A172D987-A457-4F30-9C61-35D0E40BC544}" dt="2023-07-25T11:44:02.461" v="14" actId="20577"/>
        <pc:sldMkLst>
          <pc:docMk/>
          <pc:sldMk cId="3735264620" sldId="256"/>
        </pc:sldMkLst>
        <pc:spChg chg="mod">
          <ac:chgData name="FOURRIER, Sabine" userId="9b9af6b4-8435-4d51-af89-6891e422aa41" providerId="ADAL" clId="{A172D987-A457-4F30-9C61-35D0E40BC544}" dt="2023-07-25T11:44:02.461" v="14" actId="20577"/>
          <ac:spMkLst>
            <pc:docMk/>
            <pc:sldMk cId="3735264620" sldId="256"/>
            <ac:spMk id="16" creationId="{6496671D-6525-45E0-9DD6-6D3C0DEC133B}"/>
          </ac:spMkLst>
        </pc:spChg>
      </pc:sldChg>
      <pc:sldChg chg="addSp delSp modSp mod">
        <pc:chgData name="FOURRIER, Sabine" userId="9b9af6b4-8435-4d51-af89-6891e422aa41" providerId="ADAL" clId="{A172D987-A457-4F30-9C61-35D0E40BC544}" dt="2023-07-25T11:44:13.381" v="16"/>
        <pc:sldMkLst>
          <pc:docMk/>
          <pc:sldMk cId="212518843" sldId="257"/>
        </pc:sldMkLst>
        <pc:spChg chg="add mod">
          <ac:chgData name="FOURRIER, Sabine" userId="9b9af6b4-8435-4d51-af89-6891e422aa41" providerId="ADAL" clId="{A172D987-A457-4F30-9C61-35D0E40BC544}" dt="2023-07-25T11:44:13.381" v="16"/>
          <ac:spMkLst>
            <pc:docMk/>
            <pc:sldMk cId="212518843" sldId="257"/>
            <ac:spMk id="4" creationId="{B2B00B1B-4365-CC98-9BA4-4FCBB36B91A4}"/>
          </ac:spMkLst>
        </pc:spChg>
        <pc:spChg chg="del">
          <ac:chgData name="FOURRIER, Sabine" userId="9b9af6b4-8435-4d51-af89-6891e422aa41" providerId="ADAL" clId="{A172D987-A457-4F30-9C61-35D0E40BC544}" dt="2023-07-25T11:44:12.761" v="15" actId="478"/>
          <ac:spMkLst>
            <pc:docMk/>
            <pc:sldMk cId="212518843" sldId="257"/>
            <ac:spMk id="34" creationId="{2AFE5BC6-2B34-4D02-A142-638FDC27439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E2F5A3-ADE2-4EA1-B01C-886FB1D8E23D}" type="datetimeFigureOut">
              <a:rPr lang="fr-FR" smtClean="0"/>
              <a:t>25/07/2023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703638" y="857250"/>
            <a:ext cx="1736725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3379A-4AE5-4AF3-9712-2CE8C3817C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58500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14350" y="3572077"/>
            <a:ext cx="5829300" cy="196003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28700" y="5076093"/>
            <a:ext cx="4800600" cy="2336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40" name="ZoneTexte 39"/>
          <p:cNvSpPr txBox="1"/>
          <p:nvPr userDrawn="1"/>
        </p:nvSpPr>
        <p:spPr>
          <a:xfrm>
            <a:off x="2477460" y="731562"/>
            <a:ext cx="3974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bg1"/>
                </a:solidFill>
              </a:rPr>
              <a:t>Hygiène    Environnement    Management </a:t>
            </a:r>
          </a:p>
        </p:txBody>
      </p:sp>
      <p:pic>
        <p:nvPicPr>
          <p:cNvPr id="42" name="Image 41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4" y="102355"/>
            <a:ext cx="427885" cy="288000"/>
          </a:xfrm>
          <a:prstGeom prst="rect">
            <a:avLst/>
          </a:prstGeom>
        </p:spPr>
      </p:pic>
      <p:grpSp>
        <p:nvGrpSpPr>
          <p:cNvPr id="2" name="Groupe 1"/>
          <p:cNvGrpSpPr/>
          <p:nvPr userDrawn="1"/>
        </p:nvGrpSpPr>
        <p:grpSpPr>
          <a:xfrm>
            <a:off x="-10646" y="8677700"/>
            <a:ext cx="6854400" cy="504857"/>
            <a:chOff x="9468" y="8532440"/>
            <a:chExt cx="6854400" cy="675145"/>
          </a:xfrm>
        </p:grpSpPr>
        <p:sp>
          <p:nvSpPr>
            <p:cNvPr id="44" name="Rectangle 43"/>
            <p:cNvSpPr/>
            <p:nvPr/>
          </p:nvSpPr>
          <p:spPr>
            <a:xfrm>
              <a:off x="9468" y="8532440"/>
              <a:ext cx="6854400" cy="529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797152" y="8609549"/>
              <a:ext cx="1841416" cy="598036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r>
                <a:rPr lang="fr-FR" sz="800" i="1" dirty="0">
                  <a:latin typeface="Calibri" panose="020F0502020204030204" pitchFamily="34" charset="0"/>
                </a:rPr>
                <a:t>Ce document est confidentiel. Toute reproduction, même partielle est interdite.</a:t>
              </a:r>
            </a:p>
          </p:txBody>
        </p:sp>
      </p:grpSp>
      <p:sp>
        <p:nvSpPr>
          <p:cNvPr id="31" name="Rectangle 30"/>
          <p:cNvSpPr/>
          <p:nvPr userDrawn="1"/>
        </p:nvSpPr>
        <p:spPr>
          <a:xfrm rot="21336737">
            <a:off x="6034285" y="721176"/>
            <a:ext cx="911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bg1"/>
                </a:solidFill>
              </a:rPr>
              <a:t>Sécurité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endParaRPr lang="fr-FR" sz="1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3AEBC6B-7B0E-460C-A379-EB09B745C39B}"/>
              </a:ext>
            </a:extLst>
          </p:cNvPr>
          <p:cNvSpPr/>
          <p:nvPr userDrawn="1"/>
        </p:nvSpPr>
        <p:spPr>
          <a:xfrm rot="21419042">
            <a:off x="5580365" y="195319"/>
            <a:ext cx="1260000" cy="162000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FF00C51-C044-489E-8AD2-B88F865E9173}"/>
              </a:ext>
            </a:extLst>
          </p:cNvPr>
          <p:cNvSpPr/>
          <p:nvPr userDrawn="1"/>
        </p:nvSpPr>
        <p:spPr>
          <a:xfrm rot="21336737">
            <a:off x="5707739" y="92469"/>
            <a:ext cx="1215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Sécurité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2A06DB64-81C5-43D3-9E7C-BDDA60D8C296}"/>
              </a:ext>
            </a:extLst>
          </p:cNvPr>
          <p:cNvCxnSpPr>
            <a:cxnSpLocks/>
          </p:cNvCxnSpPr>
          <p:nvPr userDrawn="1"/>
        </p:nvCxnSpPr>
        <p:spPr>
          <a:xfrm>
            <a:off x="0" y="567272"/>
            <a:ext cx="6843754" cy="0"/>
          </a:xfrm>
          <a:prstGeom prst="line">
            <a:avLst/>
          </a:prstGeom>
          <a:ln w="28575">
            <a:solidFill>
              <a:srgbClr val="953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rganigramme : Processus 39">
            <a:extLst>
              <a:ext uri="{FF2B5EF4-FFF2-40B4-BE49-F238E27FC236}">
                <a16:creationId xmlns:a16="http://schemas.microsoft.com/office/drawing/2014/main" id="{39817AC7-DEBC-4E00-942C-DAAD512E1E27}"/>
              </a:ext>
            </a:extLst>
          </p:cNvPr>
          <p:cNvSpPr/>
          <p:nvPr userDrawn="1"/>
        </p:nvSpPr>
        <p:spPr>
          <a:xfrm>
            <a:off x="44625" y="36003"/>
            <a:ext cx="1589723" cy="45106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9B1D0A5-A3CF-4C1A-85F1-176A2FDD50C5}"/>
              </a:ext>
            </a:extLst>
          </p:cNvPr>
          <p:cNvGrpSpPr/>
          <p:nvPr userDrawn="1"/>
        </p:nvGrpSpPr>
        <p:grpSpPr>
          <a:xfrm>
            <a:off x="205424" y="-7667"/>
            <a:ext cx="1268125" cy="523221"/>
            <a:chOff x="225461" y="-7666"/>
            <a:chExt cx="1268125" cy="523219"/>
          </a:xfrm>
        </p:grpSpPr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9EDDECBC-6876-4D58-A122-4480488E1AFC}"/>
                </a:ext>
              </a:extLst>
            </p:cNvPr>
            <p:cNvSpPr txBox="1"/>
            <p:nvPr userDrawn="1"/>
          </p:nvSpPr>
          <p:spPr>
            <a:xfrm>
              <a:off x="225461" y="-7666"/>
              <a:ext cx="3831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0CB2CAD0-4815-468D-ABF6-919705E9C5E3}"/>
                </a:ext>
              </a:extLst>
            </p:cNvPr>
            <p:cNvSpPr txBox="1"/>
            <p:nvPr userDrawn="1"/>
          </p:nvSpPr>
          <p:spPr>
            <a:xfrm>
              <a:off x="667937" y="-7666"/>
              <a:ext cx="38317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BC7D6874-B395-4592-B0BE-9A6D82CD36A5}"/>
                </a:ext>
              </a:extLst>
            </p:cNvPr>
            <p:cNvCxnSpPr/>
            <p:nvPr userDrawn="1"/>
          </p:nvCxnSpPr>
          <p:spPr>
            <a:xfrm>
              <a:off x="638284" y="102354"/>
              <a:ext cx="0" cy="28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C44D8DFD-F87C-4BB5-8A57-2AEDF1D6D8C5}"/>
                </a:ext>
              </a:extLst>
            </p:cNvPr>
            <p:cNvCxnSpPr/>
            <p:nvPr userDrawn="1"/>
          </p:nvCxnSpPr>
          <p:spPr>
            <a:xfrm>
              <a:off x="1080761" y="102354"/>
              <a:ext cx="0" cy="28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A9835664-C7B8-4869-8883-A41BF950E6F8}"/>
                </a:ext>
              </a:extLst>
            </p:cNvPr>
            <p:cNvSpPr txBox="1"/>
            <p:nvPr userDrawn="1"/>
          </p:nvSpPr>
          <p:spPr>
            <a:xfrm>
              <a:off x="1110415" y="-7666"/>
              <a:ext cx="38317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S</a:t>
              </a:r>
            </a:p>
          </p:txBody>
        </p:sp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75423BD7-6632-4FB0-B656-83DFB98BB01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1022" y="8828092"/>
            <a:ext cx="3277979" cy="1881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2900" y="2133605"/>
            <a:ext cx="6172200" cy="6034617"/>
          </a:xfrm>
        </p:spPr>
        <p:txBody>
          <a:bodyPr/>
          <a:lstStyle>
            <a:lvl1pPr>
              <a:defRPr sz="22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  <a:lvl2pPr marL="742932" indent="-285744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buClr>
                <a:schemeClr val="accent2">
                  <a:lumMod val="75000"/>
                </a:schemeClr>
              </a:buCl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buClr>
                <a:schemeClr val="accent2">
                  <a:lumMod val="75000"/>
                </a:schemeClr>
              </a:buCl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buClr>
                <a:schemeClr val="accent2">
                  <a:lumMod val="75000"/>
                </a:schemeClr>
              </a:buCl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231178" y="8622288"/>
            <a:ext cx="1600200" cy="486833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084944" y="73005"/>
            <a:ext cx="3324276" cy="396000"/>
          </a:xfrm>
        </p:spPr>
        <p:txBody>
          <a:bodyPr>
            <a:normAutofit/>
          </a:bodyPr>
          <a:lstStyle>
            <a:lvl1pPr algn="l">
              <a:defRPr sz="16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Rectangle 13"/>
          <p:cNvSpPr/>
          <p:nvPr userDrawn="1"/>
        </p:nvSpPr>
        <p:spPr>
          <a:xfrm rot="21336737">
            <a:off x="6034285" y="1174740"/>
            <a:ext cx="911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bg1"/>
                </a:solidFill>
              </a:rPr>
              <a:t>Sécurité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endParaRPr lang="fr-FR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1400DB-74B9-4BA2-AAFB-FCCF415A81B2}"/>
              </a:ext>
            </a:extLst>
          </p:cNvPr>
          <p:cNvSpPr/>
          <p:nvPr userDrawn="1"/>
        </p:nvSpPr>
        <p:spPr>
          <a:xfrm rot="21419042">
            <a:off x="5580365" y="195319"/>
            <a:ext cx="1260000" cy="162000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675E8F-70B4-4A48-B343-06C820E4420A}"/>
              </a:ext>
            </a:extLst>
          </p:cNvPr>
          <p:cNvSpPr/>
          <p:nvPr userDrawn="1"/>
        </p:nvSpPr>
        <p:spPr>
          <a:xfrm rot="21336737">
            <a:off x="5707739" y="92469"/>
            <a:ext cx="1215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Sécurité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84CA98C3-2311-40F0-9DB3-D4D7E81206D6}"/>
              </a:ext>
            </a:extLst>
          </p:cNvPr>
          <p:cNvCxnSpPr>
            <a:cxnSpLocks/>
          </p:cNvCxnSpPr>
          <p:nvPr userDrawn="1"/>
        </p:nvCxnSpPr>
        <p:spPr>
          <a:xfrm>
            <a:off x="0" y="567272"/>
            <a:ext cx="6843754" cy="0"/>
          </a:xfrm>
          <a:prstGeom prst="line">
            <a:avLst/>
          </a:prstGeom>
          <a:ln w="28575">
            <a:solidFill>
              <a:srgbClr val="953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Image 21">
            <a:extLst>
              <a:ext uri="{FF2B5EF4-FFF2-40B4-BE49-F238E27FC236}">
                <a16:creationId xmlns:a16="http://schemas.microsoft.com/office/drawing/2014/main" id="{3C217357-2348-498D-A9AD-461AFC911B7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4" y="102355"/>
            <a:ext cx="427885" cy="288000"/>
          </a:xfrm>
          <a:prstGeom prst="rect">
            <a:avLst/>
          </a:prstGeom>
        </p:spPr>
      </p:pic>
      <p:sp>
        <p:nvSpPr>
          <p:cNvPr id="16" name="Organigramme : Processus 39">
            <a:extLst>
              <a:ext uri="{FF2B5EF4-FFF2-40B4-BE49-F238E27FC236}">
                <a16:creationId xmlns:a16="http://schemas.microsoft.com/office/drawing/2014/main" id="{141FA877-18DD-42A1-AFCD-3D8DD81B29B1}"/>
              </a:ext>
            </a:extLst>
          </p:cNvPr>
          <p:cNvSpPr/>
          <p:nvPr userDrawn="1"/>
        </p:nvSpPr>
        <p:spPr>
          <a:xfrm>
            <a:off x="44625" y="36003"/>
            <a:ext cx="1589723" cy="45106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9D9D0229-4443-49D5-9367-F87D56CC5F5B}"/>
              </a:ext>
            </a:extLst>
          </p:cNvPr>
          <p:cNvGrpSpPr/>
          <p:nvPr userDrawn="1"/>
        </p:nvGrpSpPr>
        <p:grpSpPr>
          <a:xfrm>
            <a:off x="205424" y="-7667"/>
            <a:ext cx="1268125" cy="523221"/>
            <a:chOff x="225461" y="-7666"/>
            <a:chExt cx="1268125" cy="523219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DD5C341F-D245-4F37-AFA5-DD2546D2114C}"/>
                </a:ext>
              </a:extLst>
            </p:cNvPr>
            <p:cNvSpPr txBox="1"/>
            <p:nvPr userDrawn="1"/>
          </p:nvSpPr>
          <p:spPr>
            <a:xfrm>
              <a:off x="225461" y="-7666"/>
              <a:ext cx="3831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661441A-B63E-44AE-848F-198768B6F615}"/>
                </a:ext>
              </a:extLst>
            </p:cNvPr>
            <p:cNvSpPr txBox="1"/>
            <p:nvPr userDrawn="1"/>
          </p:nvSpPr>
          <p:spPr>
            <a:xfrm>
              <a:off x="667937" y="-7666"/>
              <a:ext cx="38317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E7A813A0-D0A3-48E4-A9F4-74C43B4A8E24}"/>
                </a:ext>
              </a:extLst>
            </p:cNvPr>
            <p:cNvCxnSpPr/>
            <p:nvPr userDrawn="1"/>
          </p:nvCxnSpPr>
          <p:spPr>
            <a:xfrm>
              <a:off x="638284" y="102354"/>
              <a:ext cx="0" cy="28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F9408BAB-1DCB-4BD3-84E1-6FFB7E3173DA}"/>
                </a:ext>
              </a:extLst>
            </p:cNvPr>
            <p:cNvCxnSpPr/>
            <p:nvPr userDrawn="1"/>
          </p:nvCxnSpPr>
          <p:spPr>
            <a:xfrm>
              <a:off x="1080761" y="102354"/>
              <a:ext cx="0" cy="28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A61EF55B-9578-4DF4-868F-A173FC17ABBD}"/>
                </a:ext>
              </a:extLst>
            </p:cNvPr>
            <p:cNvSpPr txBox="1"/>
            <p:nvPr userDrawn="1"/>
          </p:nvSpPr>
          <p:spPr>
            <a:xfrm>
              <a:off x="1110415" y="-7666"/>
              <a:ext cx="38317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S</a:t>
              </a: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6D75C28-A858-4DBE-8E74-03EF83F0D19C}"/>
              </a:ext>
            </a:extLst>
          </p:cNvPr>
          <p:cNvSpPr/>
          <p:nvPr userDrawn="1"/>
        </p:nvSpPr>
        <p:spPr>
          <a:xfrm rot="21419042">
            <a:off x="5580365" y="195319"/>
            <a:ext cx="1260000" cy="162000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14350" y="3572077"/>
            <a:ext cx="5829300" cy="196003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 rot="21336737">
            <a:off x="6034285" y="1174740"/>
            <a:ext cx="911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bg1"/>
                </a:solidFill>
              </a:rPr>
              <a:t>Sécurité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endParaRPr lang="fr-FR" sz="16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245976" y="8640301"/>
            <a:ext cx="1600200" cy="486833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118979-9782-4E14-9322-76A1A224C26D}"/>
              </a:ext>
            </a:extLst>
          </p:cNvPr>
          <p:cNvSpPr/>
          <p:nvPr userDrawn="1"/>
        </p:nvSpPr>
        <p:spPr>
          <a:xfrm rot="21336737">
            <a:off x="5707739" y="92469"/>
            <a:ext cx="1215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Sécurité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Connecteur droit 21">
            <a:extLst>
              <a:ext uri="{FF2B5EF4-FFF2-40B4-BE49-F238E27FC236}">
                <a16:creationId xmlns:a16="http://schemas.microsoft.com/office/drawing/2014/main" id="{7713889D-31CB-4B4F-8550-B3D14B79F071}"/>
              </a:ext>
            </a:extLst>
          </p:cNvPr>
          <p:cNvCxnSpPr>
            <a:cxnSpLocks/>
          </p:cNvCxnSpPr>
          <p:nvPr userDrawn="1"/>
        </p:nvCxnSpPr>
        <p:spPr>
          <a:xfrm>
            <a:off x="0" y="567272"/>
            <a:ext cx="6843754" cy="0"/>
          </a:xfrm>
          <a:prstGeom prst="line">
            <a:avLst/>
          </a:prstGeom>
          <a:ln w="28575">
            <a:solidFill>
              <a:srgbClr val="953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ubtitle 2">
            <a:extLst>
              <a:ext uri="{FF2B5EF4-FFF2-40B4-BE49-F238E27FC236}">
                <a16:creationId xmlns:a16="http://schemas.microsoft.com/office/drawing/2014/main" id="{A4BED9CF-384A-405F-828A-B0B9681390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8700" y="5076093"/>
            <a:ext cx="4800600" cy="2336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138D5F71-737B-4A21-B5D8-7E95C0B373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4" y="102355"/>
            <a:ext cx="427885" cy="288000"/>
          </a:xfrm>
          <a:prstGeom prst="rect">
            <a:avLst/>
          </a:prstGeom>
        </p:spPr>
      </p:pic>
      <p:sp>
        <p:nvSpPr>
          <p:cNvPr id="16" name="Organigramme : Processus 39">
            <a:extLst>
              <a:ext uri="{FF2B5EF4-FFF2-40B4-BE49-F238E27FC236}">
                <a16:creationId xmlns:a16="http://schemas.microsoft.com/office/drawing/2014/main" id="{5330F6ED-A41A-4A1D-8B17-95C5918F5C71}"/>
              </a:ext>
            </a:extLst>
          </p:cNvPr>
          <p:cNvSpPr/>
          <p:nvPr userDrawn="1"/>
        </p:nvSpPr>
        <p:spPr>
          <a:xfrm>
            <a:off x="44625" y="36003"/>
            <a:ext cx="1589723" cy="45106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FF3A157B-004D-4EA2-9AE3-2C1FB37AD034}"/>
              </a:ext>
            </a:extLst>
          </p:cNvPr>
          <p:cNvGrpSpPr/>
          <p:nvPr userDrawn="1"/>
        </p:nvGrpSpPr>
        <p:grpSpPr>
          <a:xfrm>
            <a:off x="205424" y="-7667"/>
            <a:ext cx="1268125" cy="523221"/>
            <a:chOff x="225461" y="-7666"/>
            <a:chExt cx="1268125" cy="523219"/>
          </a:xfrm>
        </p:grpSpPr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BD154CB-D843-4DDD-848F-D7E65FE7267C}"/>
                </a:ext>
              </a:extLst>
            </p:cNvPr>
            <p:cNvSpPr txBox="1"/>
            <p:nvPr userDrawn="1"/>
          </p:nvSpPr>
          <p:spPr>
            <a:xfrm>
              <a:off x="225461" y="-7666"/>
              <a:ext cx="3831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4EB0AD7C-D96D-4A4A-A49C-B209BD04AA85}"/>
                </a:ext>
              </a:extLst>
            </p:cNvPr>
            <p:cNvSpPr txBox="1"/>
            <p:nvPr userDrawn="1"/>
          </p:nvSpPr>
          <p:spPr>
            <a:xfrm>
              <a:off x="667937" y="-7666"/>
              <a:ext cx="38317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13761CDD-AA1E-4F4C-B15A-CA7E92C2C298}"/>
                </a:ext>
              </a:extLst>
            </p:cNvPr>
            <p:cNvCxnSpPr/>
            <p:nvPr userDrawn="1"/>
          </p:nvCxnSpPr>
          <p:spPr>
            <a:xfrm>
              <a:off x="638284" y="102354"/>
              <a:ext cx="0" cy="28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F5A988A0-CD9A-40BA-8A9D-26E54425022F}"/>
                </a:ext>
              </a:extLst>
            </p:cNvPr>
            <p:cNvCxnSpPr/>
            <p:nvPr userDrawn="1"/>
          </p:nvCxnSpPr>
          <p:spPr>
            <a:xfrm>
              <a:off x="1080761" y="102354"/>
              <a:ext cx="0" cy="28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E6FF3AA8-7ABA-4661-A357-E3D514D2855E}"/>
                </a:ext>
              </a:extLst>
            </p:cNvPr>
            <p:cNvSpPr txBox="1"/>
            <p:nvPr userDrawn="1"/>
          </p:nvSpPr>
          <p:spPr>
            <a:xfrm>
              <a:off x="1110415" y="-7666"/>
              <a:ext cx="38317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S</a:t>
              </a: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5245976" y="8628373"/>
            <a:ext cx="1600200" cy="486833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1B1D058A-E8CD-486E-84CA-17D556BA6B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704" y="102355"/>
            <a:ext cx="427885" cy="28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7461C0-DF9E-46CF-91A2-1D3B4341B756}"/>
              </a:ext>
            </a:extLst>
          </p:cNvPr>
          <p:cNvSpPr/>
          <p:nvPr userDrawn="1"/>
        </p:nvSpPr>
        <p:spPr>
          <a:xfrm rot="21419042">
            <a:off x="5580365" y="195319"/>
            <a:ext cx="1260000" cy="162000"/>
          </a:xfrm>
          <a:prstGeom prst="rect">
            <a:avLst/>
          </a:prstGeom>
          <a:solidFill>
            <a:srgbClr val="953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76FBD52B-51A4-4F94-903B-B260DD9A7E04}"/>
              </a:ext>
            </a:extLst>
          </p:cNvPr>
          <p:cNvCxnSpPr>
            <a:cxnSpLocks/>
          </p:cNvCxnSpPr>
          <p:nvPr userDrawn="1"/>
        </p:nvCxnSpPr>
        <p:spPr>
          <a:xfrm>
            <a:off x="0" y="567272"/>
            <a:ext cx="6843754" cy="0"/>
          </a:xfrm>
          <a:prstGeom prst="line">
            <a:avLst/>
          </a:prstGeom>
          <a:ln w="28575">
            <a:solidFill>
              <a:srgbClr val="95373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6B07848-4A28-4A0B-B68B-0487589272D4}"/>
              </a:ext>
            </a:extLst>
          </p:cNvPr>
          <p:cNvSpPr/>
          <p:nvPr userDrawn="1"/>
        </p:nvSpPr>
        <p:spPr>
          <a:xfrm rot="21336737">
            <a:off x="5707739" y="92469"/>
            <a:ext cx="12153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1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Sécurité</a:t>
            </a:r>
            <a:r>
              <a:rPr kumimoji="0" lang="fr-FR" sz="1400" b="0" i="1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fr-FR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87924930-6B66-4BC1-BCE5-4F34A21094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84944" y="73005"/>
            <a:ext cx="3324276" cy="396000"/>
          </a:xfrm>
        </p:spPr>
        <p:txBody>
          <a:bodyPr>
            <a:normAutofit/>
          </a:bodyPr>
          <a:lstStyle>
            <a:lvl1pPr algn="l">
              <a:defRPr sz="16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4" name="Organigramme : Processus 39">
            <a:extLst>
              <a:ext uri="{FF2B5EF4-FFF2-40B4-BE49-F238E27FC236}">
                <a16:creationId xmlns:a16="http://schemas.microsoft.com/office/drawing/2014/main" id="{E9DE247B-A4C8-42F8-8B21-DA2B07CF398E}"/>
              </a:ext>
            </a:extLst>
          </p:cNvPr>
          <p:cNvSpPr/>
          <p:nvPr userDrawn="1"/>
        </p:nvSpPr>
        <p:spPr>
          <a:xfrm>
            <a:off x="44625" y="36003"/>
            <a:ext cx="1589723" cy="451067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CF0AF35-CDA6-43DF-AE0F-7B8B4498653B}"/>
              </a:ext>
            </a:extLst>
          </p:cNvPr>
          <p:cNvGrpSpPr/>
          <p:nvPr userDrawn="1"/>
        </p:nvGrpSpPr>
        <p:grpSpPr>
          <a:xfrm>
            <a:off x="205424" y="-7667"/>
            <a:ext cx="1268125" cy="523221"/>
            <a:chOff x="225461" y="-7666"/>
            <a:chExt cx="1268125" cy="523219"/>
          </a:xfrm>
        </p:grpSpPr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33E25E92-8DF2-48CF-8BB7-B847180578AE}"/>
                </a:ext>
              </a:extLst>
            </p:cNvPr>
            <p:cNvSpPr txBox="1"/>
            <p:nvPr userDrawn="1"/>
          </p:nvSpPr>
          <p:spPr>
            <a:xfrm>
              <a:off x="225461" y="-7666"/>
              <a:ext cx="383170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E</a:t>
              </a: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1EFA892D-E35A-4319-8CF2-7BF8AAD9CA1B}"/>
                </a:ext>
              </a:extLst>
            </p:cNvPr>
            <p:cNvSpPr txBox="1"/>
            <p:nvPr userDrawn="1"/>
          </p:nvSpPr>
          <p:spPr>
            <a:xfrm>
              <a:off x="667937" y="-7666"/>
              <a:ext cx="38317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H</a:t>
              </a: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1E480AA5-4E8A-46B7-BD65-F73EA9D33380}"/>
                </a:ext>
              </a:extLst>
            </p:cNvPr>
            <p:cNvCxnSpPr/>
            <p:nvPr userDrawn="1"/>
          </p:nvCxnSpPr>
          <p:spPr>
            <a:xfrm>
              <a:off x="638284" y="102354"/>
              <a:ext cx="0" cy="28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83A2C94D-43C4-4C40-A9E1-A04A80FD019E}"/>
                </a:ext>
              </a:extLst>
            </p:cNvPr>
            <p:cNvCxnSpPr/>
            <p:nvPr userDrawn="1"/>
          </p:nvCxnSpPr>
          <p:spPr>
            <a:xfrm>
              <a:off x="1080761" y="102354"/>
              <a:ext cx="0" cy="288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C1B4AD0-C138-417E-BF3C-0C2BE06D917C}"/>
                </a:ext>
              </a:extLst>
            </p:cNvPr>
            <p:cNvSpPr txBox="1"/>
            <p:nvPr userDrawn="1"/>
          </p:nvSpPr>
          <p:spPr>
            <a:xfrm>
              <a:off x="1110415" y="-7666"/>
              <a:ext cx="38317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800" b="1" dirty="0">
                  <a:solidFill>
                    <a:schemeClr val="tx1"/>
                  </a:solidFill>
                </a:rPr>
                <a:t>S</a:t>
              </a: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5FEA50C2-C1D8-4894-9436-676DBDB952E3}"/>
              </a:ext>
            </a:extLst>
          </p:cNvPr>
          <p:cNvGrpSpPr/>
          <p:nvPr userDrawn="1"/>
        </p:nvGrpSpPr>
        <p:grpSpPr>
          <a:xfrm>
            <a:off x="-10646" y="8677700"/>
            <a:ext cx="6854400" cy="504857"/>
            <a:chOff x="9468" y="8532440"/>
            <a:chExt cx="6854400" cy="675145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738C8AE-A0C0-476D-BC21-C559F14C4D51}"/>
                </a:ext>
              </a:extLst>
            </p:cNvPr>
            <p:cNvSpPr/>
            <p:nvPr/>
          </p:nvSpPr>
          <p:spPr>
            <a:xfrm>
              <a:off x="9468" y="8532440"/>
              <a:ext cx="6854400" cy="529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800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A8787D1-51C3-476D-9191-A72D84B6729C}"/>
                </a:ext>
              </a:extLst>
            </p:cNvPr>
            <p:cNvSpPr txBox="1"/>
            <p:nvPr/>
          </p:nvSpPr>
          <p:spPr>
            <a:xfrm>
              <a:off x="4797152" y="8609549"/>
              <a:ext cx="1841416" cy="598036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r>
                <a:rPr lang="fr-FR" sz="800" i="1" dirty="0">
                  <a:latin typeface="Calibri" panose="020F0502020204030204" pitchFamily="34" charset="0"/>
                </a:rPr>
                <a:t>Ce document est confidentiel. Toute reproduction, même partielle est interdite.</a:t>
              </a:r>
            </a:p>
          </p:txBody>
        </p:sp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10EDB3D0-D811-4DA5-B5B6-85D0658803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1022" y="8828092"/>
            <a:ext cx="3277979" cy="18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9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5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25/07/2023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7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7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8.png"/><Relationship Id="rId21" Type="http://schemas.openxmlformats.org/officeDocument/2006/relationships/image" Target="../media/image25.jpeg"/><Relationship Id="rId7" Type="http://schemas.openxmlformats.org/officeDocument/2006/relationships/image" Target="../media/image11.emf"/><Relationship Id="rId12" Type="http://schemas.openxmlformats.org/officeDocument/2006/relationships/image" Target="../media/image16.jpeg"/><Relationship Id="rId17" Type="http://schemas.openxmlformats.org/officeDocument/2006/relationships/image" Target="../media/image21.png"/><Relationship Id="rId2" Type="http://schemas.openxmlformats.org/officeDocument/2006/relationships/image" Target="../media/image7.png"/><Relationship Id="rId16" Type="http://schemas.openxmlformats.org/officeDocument/2006/relationships/image" Target="../media/image20.png"/><Relationship Id="rId20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PowerPoint_Presentation.pptx"/><Relationship Id="rId11" Type="http://schemas.openxmlformats.org/officeDocument/2006/relationships/image" Target="../media/image15.jpeg"/><Relationship Id="rId5" Type="http://schemas.openxmlformats.org/officeDocument/2006/relationships/image" Target="../media/image10.png"/><Relationship Id="rId15" Type="http://schemas.openxmlformats.org/officeDocument/2006/relationships/image" Target="../media/image19.jpeg"/><Relationship Id="rId10" Type="http://schemas.openxmlformats.org/officeDocument/2006/relationships/image" Target="../media/image14.jpeg"/><Relationship Id="rId19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Relationship Id="rId22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16856" y="592868"/>
            <a:ext cx="5624288" cy="1005491"/>
          </a:xfrm>
        </p:spPr>
        <p:txBody>
          <a:bodyPr>
            <a:noAutofit/>
          </a:bodyPr>
          <a:lstStyle/>
          <a:p>
            <a:r>
              <a:rPr lang="fr-FR" sz="2800" dirty="0"/>
              <a:t>L’essentiel pour préserver son dos</a:t>
            </a:r>
            <a:br>
              <a:rPr lang="fr-FR" sz="2800" dirty="0"/>
            </a:br>
            <a:r>
              <a:rPr lang="fr-FR" sz="2800" dirty="0"/>
              <a:t> Gestes d’économie et de confort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29659" y="1619741"/>
            <a:ext cx="5798683" cy="665655"/>
          </a:xfrm>
        </p:spPr>
        <p:txBody>
          <a:bodyPr>
            <a:normAutofit lnSpcReduction="10000"/>
          </a:bodyPr>
          <a:lstStyle/>
          <a:p>
            <a:r>
              <a:rPr lang="fr-FR" sz="1500" b="1" u="sng" dirty="0"/>
              <a:t>Constat</a:t>
            </a:r>
            <a:r>
              <a:rPr lang="fr-FR" sz="1500" dirty="0"/>
              <a:t>: En 2021 la manutention manuelle représente presque la moitié de nos accidents avec arrêts</a:t>
            </a:r>
            <a:r>
              <a:rPr lang="fr-FR" dirty="0"/>
              <a:t>.</a:t>
            </a:r>
          </a:p>
        </p:txBody>
      </p:sp>
      <p:pic>
        <p:nvPicPr>
          <p:cNvPr id="4" name="Picture 56">
            <a:extLst>
              <a:ext uri="{FF2B5EF4-FFF2-40B4-BE49-F238E27FC236}">
                <a16:creationId xmlns:a16="http://schemas.microsoft.com/office/drawing/2014/main" id="{B761817D-B6EC-4CA1-A58D-156298E1F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42" y="2249136"/>
            <a:ext cx="4104455" cy="5736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6E27A0F2-55DF-4999-8B63-30E49815DCD4}"/>
              </a:ext>
            </a:extLst>
          </p:cNvPr>
          <p:cNvGrpSpPr/>
          <p:nvPr/>
        </p:nvGrpSpPr>
        <p:grpSpPr>
          <a:xfrm>
            <a:off x="4293096" y="2555776"/>
            <a:ext cx="2521408" cy="1800200"/>
            <a:chOff x="385763" y="1628800"/>
            <a:chExt cx="4637087" cy="3429000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09589B5-DE6A-43CB-BB19-CF07F10852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763" y="1628800"/>
              <a:ext cx="4637087" cy="342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B841265F-30C5-40C2-BE84-B1EDAAE1A8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1916832"/>
              <a:ext cx="2054628" cy="21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B1BAF083-8BED-4852-87EB-1CF62EE67DF7}"/>
              </a:ext>
            </a:extLst>
          </p:cNvPr>
          <p:cNvSpPr/>
          <p:nvPr/>
        </p:nvSpPr>
        <p:spPr>
          <a:xfrm>
            <a:off x="4314869" y="4568724"/>
            <a:ext cx="254313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fr-FR" altLang="fr-FR" sz="1000" dirty="0">
                <a:cs typeface="Arial" panose="020B0604020202020204" pitchFamily="34" charset="0"/>
              </a:rPr>
              <a:t>Il est primordial d’avoir un </a:t>
            </a:r>
            <a:r>
              <a:rPr lang="fr-FR" altLang="fr-FR" sz="1000" b="1" u="sng" dirty="0">
                <a:cs typeface="Arial" panose="020B0604020202020204" pitchFamily="34" charset="0"/>
              </a:rPr>
              <a:t>accès dégagé </a:t>
            </a:r>
            <a:r>
              <a:rPr lang="fr-FR" altLang="fr-FR" sz="1000" dirty="0">
                <a:cs typeface="Arial" panose="020B0604020202020204" pitchFamily="34" charset="0"/>
              </a:rPr>
              <a:t>au matériel, pour être positionné dans la zone proche, moins </a:t>
            </a:r>
            <a:r>
              <a:rPr lang="fr-FR" altLang="fr-FR" sz="1000" dirty="0" err="1">
                <a:cs typeface="Arial" panose="020B0604020202020204" pitchFamily="34" charset="0"/>
              </a:rPr>
              <a:t>sollicitante</a:t>
            </a:r>
            <a:r>
              <a:rPr lang="fr-FR" altLang="fr-FR" sz="1000" dirty="0">
                <a:cs typeface="Arial" panose="020B0604020202020204" pitchFamily="34" charset="0"/>
              </a:rPr>
              <a:t> et face à la charge.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306F6550-F313-4B47-8728-9EFEDB638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869" y="6149285"/>
            <a:ext cx="2483808" cy="1874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6">
            <a:extLst>
              <a:ext uri="{FF2B5EF4-FFF2-40B4-BE49-F238E27FC236}">
                <a16:creationId xmlns:a16="http://schemas.microsoft.com/office/drawing/2014/main" id="{22FC5305-2826-4548-9CC1-1340106DA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5545" y="5335470"/>
            <a:ext cx="254313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apyrus" pitchFamily="66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apyrus" pitchFamily="66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apyrus" pitchFamily="66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apyrus" pitchFamily="66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apyrus" pitchFamily="66" charset="0"/>
              </a:defRPr>
            </a:lvl5pPr>
            <a:lvl6pPr marL="2514600" indent="-228600" algn="ctr" eaLnBrk="0" fontAlgn="t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itchFamily="66" charset="0"/>
              </a:defRPr>
            </a:lvl6pPr>
            <a:lvl7pPr marL="2971800" indent="-228600" algn="ctr" eaLnBrk="0" fontAlgn="t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itchFamily="66" charset="0"/>
              </a:defRPr>
            </a:lvl7pPr>
            <a:lvl8pPr marL="3429000" indent="-228600" algn="ctr" eaLnBrk="0" fontAlgn="t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itchFamily="66" charset="0"/>
              </a:defRPr>
            </a:lvl8pPr>
            <a:lvl9pPr marL="3886200" indent="-228600" algn="ctr" eaLnBrk="0" fontAlgn="t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apyrus" pitchFamily="66" charset="0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lang="fr-FR" altLang="fr-FR" sz="1000" dirty="0">
                <a:latin typeface="+mn-lt"/>
              </a:rPr>
              <a:t>Avant de déplacer des charges à la main, assurez-vous que </a:t>
            </a:r>
            <a:r>
              <a:rPr lang="fr-FR" altLang="fr-FR" sz="1000" b="1" dirty="0">
                <a:latin typeface="+mn-lt"/>
              </a:rPr>
              <a:t>le poids est adapté </a:t>
            </a:r>
            <a:r>
              <a:rPr lang="fr-FR" altLang="fr-FR" sz="1000" dirty="0">
                <a:latin typeface="+mn-lt"/>
              </a:rPr>
              <a:t>ou que vous </a:t>
            </a:r>
            <a:r>
              <a:rPr lang="fr-FR" altLang="fr-FR" sz="1000" b="1" dirty="0">
                <a:latin typeface="+mn-lt"/>
              </a:rPr>
              <a:t>disposez d’un équipement ou une seconde personne</a:t>
            </a:r>
            <a:r>
              <a:rPr lang="fr-FR" altLang="fr-FR" sz="1000" dirty="0">
                <a:latin typeface="+mn-lt"/>
              </a:rPr>
              <a:t> qui puisse vous aider à porter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14EA4A5D-6499-4029-8F74-BCB25E2CD31B}"/>
              </a:ext>
            </a:extLst>
          </p:cNvPr>
          <p:cNvCxnSpPr/>
          <p:nvPr/>
        </p:nvCxnSpPr>
        <p:spPr>
          <a:xfrm>
            <a:off x="4255544" y="2555776"/>
            <a:ext cx="0" cy="54680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4A3639D-7463-438E-B728-D6A467833D63}"/>
              </a:ext>
            </a:extLst>
          </p:cNvPr>
          <p:cNvCxnSpPr>
            <a:cxnSpLocks/>
          </p:cNvCxnSpPr>
          <p:nvPr/>
        </p:nvCxnSpPr>
        <p:spPr>
          <a:xfrm>
            <a:off x="4255544" y="5335471"/>
            <a:ext cx="259651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447F87B9-4570-49CA-AFA9-7B1A55D445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06" y="2457249"/>
            <a:ext cx="277927" cy="31712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C56FED1-23F0-496B-AEE3-A105DD4CF2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7034" y="2457252"/>
            <a:ext cx="341663" cy="33858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6496671D-6525-45E0-9DD6-6D3C0DEC133B}"/>
              </a:ext>
            </a:extLst>
          </p:cNvPr>
          <p:cNvSpPr txBox="1"/>
          <p:nvPr/>
        </p:nvSpPr>
        <p:spPr>
          <a:xfrm>
            <a:off x="5168187" y="392812"/>
            <a:ext cx="17492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i="1" dirty="0">
                <a:solidFill>
                  <a:schemeClr val="bg1">
                    <a:lumMod val="65000"/>
                  </a:schemeClr>
                </a:solidFill>
              </a:rPr>
              <a:t>FP FS 029b – Version 2 du 27/07/2023</a:t>
            </a:r>
          </a:p>
        </p:txBody>
      </p:sp>
    </p:spTree>
    <p:extLst>
      <p:ext uri="{BB962C8B-B14F-4D97-AF65-F5344CB8AC3E}">
        <p14:creationId xmlns:p14="http://schemas.microsoft.com/office/powerpoint/2010/main" val="373526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/>
              <a:t>L’essentiel pour préserver son dos /GESTES ECONOMIE ET CONFORT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B1E66AB1-E582-40C9-83F4-443AA288C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flipH="1">
            <a:off x="1201429" y="659073"/>
            <a:ext cx="883515" cy="100811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775DA3D-46C6-4BA8-883E-E3896FCAE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335" y="576287"/>
            <a:ext cx="1017276" cy="1008112"/>
          </a:xfrm>
          <a:prstGeom prst="rect">
            <a:avLst/>
          </a:prstGeom>
        </p:spPr>
      </p:pic>
      <p:sp>
        <p:nvSpPr>
          <p:cNvPr id="8" name="Légende : double flèche horizontale 7">
            <a:extLst>
              <a:ext uri="{FF2B5EF4-FFF2-40B4-BE49-F238E27FC236}">
                <a16:creationId xmlns:a16="http://schemas.microsoft.com/office/drawing/2014/main" id="{A33ABE2C-A22E-4B57-9C8A-2A7F4416ED06}"/>
              </a:ext>
            </a:extLst>
          </p:cNvPr>
          <p:cNvSpPr/>
          <p:nvPr/>
        </p:nvSpPr>
        <p:spPr>
          <a:xfrm>
            <a:off x="3212976" y="1674936"/>
            <a:ext cx="453767" cy="7469064"/>
          </a:xfrm>
          <a:prstGeom prst="leftRightArrowCallou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1F4C035D-44C3-40A1-95AE-8E6668496E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7973" y="4724441"/>
            <a:ext cx="1222098" cy="14245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9D80AB34-07BB-45C8-B6E4-5DEE990E8D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862" y="4726923"/>
            <a:ext cx="1267437" cy="141962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aphicFrame>
        <p:nvGraphicFramePr>
          <p:cNvPr id="17" name="Espace réservé du contenu 7">
            <a:hlinkClick r:id="" action="ppaction://ole?verb=0"/>
            <a:extLst>
              <a:ext uri="{FF2B5EF4-FFF2-40B4-BE49-F238E27FC236}">
                <a16:creationId xmlns:a16="http://schemas.microsoft.com/office/drawing/2014/main" id="{AF2EE863-F144-4BE6-B7FC-BAC4D675F1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6960900"/>
              </p:ext>
            </p:extLst>
          </p:nvPr>
        </p:nvGraphicFramePr>
        <p:xfrm>
          <a:off x="3027109" y="720432"/>
          <a:ext cx="825500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showAsIcon="1" r:id="rId6" imgW="781920" imgH="657000" progId="PowerPoint.Show.12">
                  <p:embed/>
                </p:oleObj>
              </mc:Choice>
              <mc:Fallback>
                <p:oleObj name="Presentation" showAsIcon="1" r:id="rId6" imgW="781920" imgH="657000" progId="PowerPoint.Show.12">
                  <p:embed/>
                  <p:pic>
                    <p:nvPicPr>
                      <p:cNvPr id="17" name="Espace réservé du contenu 7">
                        <a:hlinkClick r:id="" action="ppaction://ole?verb=0"/>
                        <a:extLst>
                          <a:ext uri="{FF2B5EF4-FFF2-40B4-BE49-F238E27FC236}">
                            <a16:creationId xmlns:a16="http://schemas.microsoft.com/office/drawing/2014/main" id="{AF2EE863-F144-4BE6-B7FC-BAC4D675F1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027109" y="720432"/>
                        <a:ext cx="825500" cy="695325"/>
                      </a:xfrm>
                      <a:prstGeom prst="rect">
                        <a:avLst/>
                      </a:prstGeom>
                      <a:ln w="381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Image 4" descr="Une image contenant texte, intérieur, ouvrir, encombré&#10;&#10;Description générée automatiquement">
            <a:extLst>
              <a:ext uri="{FF2B5EF4-FFF2-40B4-BE49-F238E27FC236}">
                <a16:creationId xmlns:a16="http://schemas.microsoft.com/office/drawing/2014/main" id="{A6BD2E93-CD2A-4E4B-A4FC-778A171FE6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97" y="6260666"/>
            <a:ext cx="1267437" cy="141962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18" name="Image 17" descr="Une image contenant plancher, intérieur, rouge, souliers&#10;&#10;Description générée automatiquement">
            <a:extLst>
              <a:ext uri="{FF2B5EF4-FFF2-40B4-BE49-F238E27FC236}">
                <a16:creationId xmlns:a16="http://schemas.microsoft.com/office/drawing/2014/main" id="{3B3D18F1-44CD-43B6-A6CA-E96BA9EB95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66" y="1674936"/>
            <a:ext cx="1250333" cy="14245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0" name="Image 19" descr="Une image contenant mur, intérieur, sale&#10;&#10;Description générée automatiquement">
            <a:extLst>
              <a:ext uri="{FF2B5EF4-FFF2-40B4-BE49-F238E27FC236}">
                <a16:creationId xmlns:a16="http://schemas.microsoft.com/office/drawing/2014/main" id="{7EEDB75B-8D74-4068-B8CE-772347AB652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9411" y="6344264"/>
            <a:ext cx="1424586" cy="124746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2" name="Image 21" descr="Une image contenant texte&#10;&#10;Description générée automatiquement">
            <a:extLst>
              <a:ext uri="{FF2B5EF4-FFF2-40B4-BE49-F238E27FC236}">
                <a16:creationId xmlns:a16="http://schemas.microsoft.com/office/drawing/2014/main" id="{F8AF03D5-B8D2-4588-8954-311B8B3194C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1450097" y="1762064"/>
            <a:ext cx="1424587" cy="125033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4" name="Image 23" descr="Une image contenant texte, intérieur, ouvert&#10;&#10;Description générée automatiquement">
            <a:extLst>
              <a:ext uri="{FF2B5EF4-FFF2-40B4-BE49-F238E27FC236}">
                <a16:creationId xmlns:a16="http://schemas.microsoft.com/office/drawing/2014/main" id="{A87DF331-7131-41A4-BB49-DA2316DD86B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980" y="7769044"/>
            <a:ext cx="1247462" cy="130195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1B86484-6175-4756-A693-5759D32D2E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3652" y="6260666"/>
            <a:ext cx="1290465" cy="141962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7" name="Image 26" descr="Une image contenant personne, intérieur&#10;&#10;Description générée automatiquement">
            <a:extLst>
              <a:ext uri="{FF2B5EF4-FFF2-40B4-BE49-F238E27FC236}">
                <a16:creationId xmlns:a16="http://schemas.microsoft.com/office/drawing/2014/main" id="{31033B9D-5D1C-4D57-805E-B967AE73924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94" y="3193180"/>
            <a:ext cx="1260306" cy="1419622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29" name="Image 28" descr="Une image contenant plancher&#10;&#10;Description générée automatiquement">
            <a:extLst>
              <a:ext uri="{FF2B5EF4-FFF2-40B4-BE49-F238E27FC236}">
                <a16:creationId xmlns:a16="http://schemas.microsoft.com/office/drawing/2014/main" id="{3979FC78-D399-403B-B09E-36CE9195E59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788" y="4724441"/>
            <a:ext cx="1222099" cy="1424586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B9EBED06-049F-4C4A-AE7B-317B0FB02904}"/>
              </a:ext>
            </a:extLst>
          </p:cNvPr>
          <p:cNvGrpSpPr/>
          <p:nvPr/>
        </p:nvGrpSpPr>
        <p:grpSpPr>
          <a:xfrm>
            <a:off x="4158887" y="1667185"/>
            <a:ext cx="1250333" cy="1424586"/>
            <a:chOff x="3914077" y="1763691"/>
            <a:chExt cx="1315123" cy="195964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CEFD22E-C0B1-4B09-ABD5-2C23DFC1F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3914077" y="1763691"/>
              <a:ext cx="1315123" cy="1959644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" name="Ellipse 1">
              <a:extLst>
                <a:ext uri="{FF2B5EF4-FFF2-40B4-BE49-F238E27FC236}">
                  <a16:creationId xmlns:a16="http://schemas.microsoft.com/office/drawing/2014/main" id="{176ABAD1-A101-4E83-B523-DBACB7CA5EC1}"/>
                </a:ext>
              </a:extLst>
            </p:cNvPr>
            <p:cNvSpPr/>
            <p:nvPr/>
          </p:nvSpPr>
          <p:spPr>
            <a:xfrm>
              <a:off x="4391077" y="1992288"/>
              <a:ext cx="476435" cy="347464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F9DAFEC-58FD-4D47-9A68-69878378ED07}"/>
              </a:ext>
            </a:extLst>
          </p:cNvPr>
          <p:cNvGrpSpPr/>
          <p:nvPr/>
        </p:nvGrpSpPr>
        <p:grpSpPr>
          <a:xfrm>
            <a:off x="4158886" y="3190698"/>
            <a:ext cx="1250333" cy="1424586"/>
            <a:chOff x="5441827" y="3301614"/>
            <a:chExt cx="1230347" cy="1789055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995D8F9B-670C-4C62-87D2-3355C82E57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441827" y="3301614"/>
              <a:ext cx="1230347" cy="17890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3" name="Ellipse 22">
              <a:extLst>
                <a:ext uri="{FF2B5EF4-FFF2-40B4-BE49-F238E27FC236}">
                  <a16:creationId xmlns:a16="http://schemas.microsoft.com/office/drawing/2014/main" id="{1C0E7F4E-6096-4A92-ABCC-5C504E76A6A3}"/>
                </a:ext>
              </a:extLst>
            </p:cNvPr>
            <p:cNvSpPr/>
            <p:nvPr/>
          </p:nvSpPr>
          <p:spPr>
            <a:xfrm>
              <a:off x="5620568" y="3438255"/>
              <a:ext cx="392654" cy="285080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1F260F53-C00E-419B-AC00-3159C65712A0}"/>
              </a:ext>
            </a:extLst>
          </p:cNvPr>
          <p:cNvGrpSpPr/>
          <p:nvPr/>
        </p:nvGrpSpPr>
        <p:grpSpPr>
          <a:xfrm>
            <a:off x="5526405" y="1674936"/>
            <a:ext cx="1250333" cy="1424587"/>
            <a:chOff x="5620568" y="1403648"/>
            <a:chExt cx="1268760" cy="1691680"/>
          </a:xfrm>
        </p:grpSpPr>
        <p:pic>
          <p:nvPicPr>
            <p:cNvPr id="15" name="Image 14" descr="Une image contenant personne, conteneur&#10;&#10;Description générée automatiquement">
              <a:extLst>
                <a:ext uri="{FF2B5EF4-FFF2-40B4-BE49-F238E27FC236}">
                  <a16:creationId xmlns:a16="http://schemas.microsoft.com/office/drawing/2014/main" id="{AC742F26-289C-46FD-A62B-0A39AF870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568" y="1403648"/>
              <a:ext cx="1268760" cy="1691680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6" name="Ellipse 25">
              <a:extLst>
                <a:ext uri="{FF2B5EF4-FFF2-40B4-BE49-F238E27FC236}">
                  <a16:creationId xmlns:a16="http://schemas.microsoft.com/office/drawing/2014/main" id="{C406D38A-CBF2-4A4C-8EBE-BB4EE316517A}"/>
                </a:ext>
              </a:extLst>
            </p:cNvPr>
            <p:cNvSpPr/>
            <p:nvPr/>
          </p:nvSpPr>
          <p:spPr>
            <a:xfrm>
              <a:off x="5644106" y="1691681"/>
              <a:ext cx="369116" cy="220875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BFD3D0F-7882-4B30-B3E6-5DDB7F0151CA}"/>
              </a:ext>
            </a:extLst>
          </p:cNvPr>
          <p:cNvGrpSpPr/>
          <p:nvPr/>
        </p:nvGrpSpPr>
        <p:grpSpPr>
          <a:xfrm>
            <a:off x="1552882" y="3193181"/>
            <a:ext cx="1271236" cy="1419622"/>
            <a:chOff x="154966" y="7092282"/>
            <a:chExt cx="1372471" cy="1789055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B6C22A90-2753-402A-BDB1-6EDE9C3540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54966" y="7092282"/>
              <a:ext cx="1372471" cy="1789055"/>
            </a:xfrm>
            <a:prstGeom prst="rect">
              <a:avLst/>
            </a:prstGeom>
            <a:ln w="6350">
              <a:solidFill>
                <a:schemeClr val="tx1"/>
              </a:solidFill>
            </a:ln>
          </p:spPr>
        </p:pic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7D360D34-BA88-494F-815E-8EA5F505E419}"/>
                </a:ext>
              </a:extLst>
            </p:cNvPr>
            <p:cNvSpPr/>
            <p:nvPr/>
          </p:nvSpPr>
          <p:spPr>
            <a:xfrm>
              <a:off x="1057532" y="7496956"/>
              <a:ext cx="369116" cy="220875"/>
            </a:xfrm>
            <a:prstGeom prst="ellipse">
              <a:avLst/>
            </a:prstGeom>
            <a:ln w="63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30" name="Image 29">
            <a:extLst>
              <a:ext uri="{FF2B5EF4-FFF2-40B4-BE49-F238E27FC236}">
                <a16:creationId xmlns:a16="http://schemas.microsoft.com/office/drawing/2014/main" id="{317803D3-CF2C-4A83-9E85-6E4979C6E6A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29410" y="3249617"/>
            <a:ext cx="1444323" cy="125033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1" name="Image 30" descr="Une image contenant vêtements&#10;&#10;Description générée automatiquement">
            <a:extLst>
              <a:ext uri="{FF2B5EF4-FFF2-40B4-BE49-F238E27FC236}">
                <a16:creationId xmlns:a16="http://schemas.microsoft.com/office/drawing/2014/main" id="{F505E92A-D5E3-4C02-BB14-02FB276F4458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64775" y="6356947"/>
            <a:ext cx="1424588" cy="1222099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3" name="Image 32" descr="Une image contenant rouge, scooter&#10;&#10;Description générée automatiquement">
            <a:extLst>
              <a:ext uri="{FF2B5EF4-FFF2-40B4-BE49-F238E27FC236}">
                <a16:creationId xmlns:a16="http://schemas.microsoft.com/office/drawing/2014/main" id="{BE1789C9-2203-4369-B66C-64BE9E96CDF8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478688" y="4801117"/>
            <a:ext cx="1419624" cy="1271235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B2B00B1B-4365-CC98-9BA4-4FCBB36B91A4}"/>
              </a:ext>
            </a:extLst>
          </p:cNvPr>
          <p:cNvSpPr txBox="1"/>
          <p:nvPr/>
        </p:nvSpPr>
        <p:spPr>
          <a:xfrm>
            <a:off x="5168187" y="392812"/>
            <a:ext cx="17492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i="1" dirty="0">
                <a:solidFill>
                  <a:schemeClr val="bg1">
                    <a:lumMod val="65000"/>
                  </a:schemeClr>
                </a:solidFill>
              </a:rPr>
              <a:t>FP FS 029b – Version 2 du 27/07/2023</a:t>
            </a:r>
          </a:p>
        </p:txBody>
      </p:sp>
    </p:spTree>
    <p:extLst>
      <p:ext uri="{BB962C8B-B14F-4D97-AF65-F5344CB8AC3E}">
        <p14:creationId xmlns:p14="http://schemas.microsoft.com/office/powerpoint/2010/main" val="21251884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B5EC7B8FCA9D0419F951074B69EA022" ma:contentTypeVersion="12" ma:contentTypeDescription="Create a new document." ma:contentTypeScope="" ma:versionID="10247c4036caca206d3f54302a8d74f9">
  <xsd:schema xmlns:xsd="http://www.w3.org/2001/XMLSchema" xmlns:xs="http://www.w3.org/2001/XMLSchema" xmlns:p="http://schemas.microsoft.com/office/2006/metadata/properties" xmlns:ns3="4c975d61-1207-419c-91ff-11b17e21ff6d" xmlns:ns4="b872cd6f-bea7-45b2-8f56-8031084d33da" targetNamespace="http://schemas.microsoft.com/office/2006/metadata/properties" ma:root="true" ma:fieldsID="3b57a392f9604fda8804a0b60ded0538" ns3:_="" ns4:_="">
    <xsd:import namespace="4c975d61-1207-419c-91ff-11b17e21ff6d"/>
    <xsd:import namespace="b872cd6f-bea7-45b2-8f56-8031084d33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975d61-1207-419c-91ff-11b17e21ff6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72cd6f-bea7-45b2-8f56-8031084d33d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470948-9F22-4CC4-8AE3-26BEC81A078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c975d61-1207-419c-91ff-11b17e21ff6d"/>
    <ds:schemaRef ds:uri="b872cd6f-bea7-45b2-8f56-8031084d33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254407-052D-4DDE-B92B-B16F3EF162B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FEE7FC8-4A9C-4696-B823-54688024680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112</Words>
  <Application>Microsoft Office PowerPoint</Application>
  <PresentationFormat>Affichage à l'écran (4:3)</PresentationFormat>
  <Paragraphs>7</Paragraphs>
  <Slides>2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7" baseType="lpstr">
      <vt:lpstr>Arial</vt:lpstr>
      <vt:lpstr>Calibri</vt:lpstr>
      <vt:lpstr>Wingdings</vt:lpstr>
      <vt:lpstr>Thème Office</vt:lpstr>
      <vt:lpstr>Presentation</vt:lpstr>
      <vt:lpstr>L’essentiel pour préserver son dos  Gestes d’économie et de confort</vt:lpstr>
      <vt:lpstr>L’essentiel pour préserver son dos /GESTES ECONOMIE ET CONFORT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Giblaine, Anais           UTC CCS</dc:creator>
  <cp:lastModifiedBy>FOURRIER, Sabine</cp:lastModifiedBy>
  <cp:revision>44</cp:revision>
  <dcterms:created xsi:type="dcterms:W3CDTF">2017-01-04T15:17:33Z</dcterms:created>
  <dcterms:modified xsi:type="dcterms:W3CDTF">2023-07-25T11:44:19Z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0x010100AB5EC7B8FCA9D0419F951074B69EA022</vt:lpwstr>
  </property>
  <property fmtid="{D5CDD505-2E9C-101B-9397-08002B2CF9AE}" pid="3" name="MSIP_Label_defa4170-0d19-0005-0004-bc88714345d2_Enabled">
    <vt:lpwstr>true</vt:lpwstr>
  </property>
  <property fmtid="{D5CDD505-2E9C-101B-9397-08002B2CF9AE}" pid="4" name="MSIP_Label_defa4170-0d19-0005-0004-bc88714345d2_SetDate">
    <vt:lpwstr>2023-02-23T13:24:07Z</vt:lpwstr>
  </property>
  <property fmtid="{D5CDD505-2E9C-101B-9397-08002B2CF9AE}" pid="5" name="MSIP_Label_defa4170-0d19-0005-0004-bc88714345d2_Method">
    <vt:lpwstr>Standard</vt:lpwstr>
  </property>
  <property fmtid="{D5CDD505-2E9C-101B-9397-08002B2CF9AE}" pid="6" name="MSIP_Label_defa4170-0d19-0005-0004-bc88714345d2_Name">
    <vt:lpwstr>defa4170-0d19-0005-0004-bc88714345d2</vt:lpwstr>
  </property>
  <property fmtid="{D5CDD505-2E9C-101B-9397-08002B2CF9AE}" pid="7" name="MSIP_Label_defa4170-0d19-0005-0004-bc88714345d2_SiteId">
    <vt:lpwstr>47995fc2-1f56-47ce-9137-a87caef4be74</vt:lpwstr>
  </property>
  <property fmtid="{D5CDD505-2E9C-101B-9397-08002B2CF9AE}" pid="8" name="MSIP_Label_defa4170-0d19-0005-0004-bc88714345d2_ActionId">
    <vt:lpwstr>5f82a2fc-c71a-4fa8-8a7c-9ecc2f3f1c4d</vt:lpwstr>
  </property>
  <property fmtid="{D5CDD505-2E9C-101B-9397-08002B2CF9AE}" pid="9" name="MSIP_Label_defa4170-0d19-0005-0004-bc88714345d2_ContentBits">
    <vt:lpwstr>0</vt:lpwstr>
  </property>
</Properties>
</file>